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8288000" cy="10287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微軟正黑體" panose="020B0604030504040204" pitchFamily="34" charset="-12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27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D30C1-B17A-49C4-93CA-440344A4F565}" type="datetimeFigureOut">
              <a:rPr lang="zh-TW" altLang="en-US" smtClean="0"/>
              <a:t>2026/3/19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90DA3-4757-4E84-9110-60EBEC820F1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7659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90DA3-4757-4E84-9110-60EBEC820F1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0921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71643" y="171133"/>
            <a:ext cx="1564199" cy="1566000"/>
          </a:xfrm>
          <a:custGeom>
            <a:avLst/>
            <a:gdLst/>
            <a:ahLst/>
            <a:cxnLst/>
            <a:rect l="l" t="t" r="r" b="b"/>
            <a:pathLst>
              <a:path w="2726522" h="2696778">
                <a:moveTo>
                  <a:pt x="0" y="0"/>
                </a:moveTo>
                <a:lnTo>
                  <a:pt x="2726522" y="0"/>
                </a:lnTo>
                <a:lnTo>
                  <a:pt x="2726522" y="2696778"/>
                </a:lnTo>
                <a:lnTo>
                  <a:pt x="0" y="26967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8311" y="9990869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8" y="0"/>
                </a:lnTo>
                <a:lnTo>
                  <a:pt x="3580978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-1648322" y="8348446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8" y="0"/>
                </a:lnTo>
                <a:lnTo>
                  <a:pt x="3580978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609277" y="172033"/>
            <a:ext cx="1566000" cy="1564199"/>
          </a:xfrm>
          <a:custGeom>
            <a:avLst/>
            <a:gdLst/>
            <a:ahLst/>
            <a:cxnLst/>
            <a:rect l="l" t="t" r="r" b="b"/>
            <a:pathLst>
              <a:path w="2726522" h="2696778">
                <a:moveTo>
                  <a:pt x="0" y="0"/>
                </a:moveTo>
                <a:lnTo>
                  <a:pt x="2726522" y="0"/>
                </a:lnTo>
                <a:lnTo>
                  <a:pt x="2726522" y="2696778"/>
                </a:lnTo>
                <a:lnTo>
                  <a:pt x="0" y="26967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858500" y="172033"/>
            <a:ext cx="12571000" cy="707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0" hangingPunct="0">
              <a:defRPr/>
            </a:pPr>
            <a:r>
              <a:rPr lang="en-US" altLang="zh-TW" sz="46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114-2</a:t>
            </a:r>
            <a:r>
              <a:rPr lang="zh-TW" altLang="en-US" sz="46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學期</a:t>
            </a:r>
            <a:r>
              <a:rPr lang="zh-TW" altLang="zh-TW" sz="46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學生實務專題</a:t>
            </a:r>
            <a:r>
              <a:rPr lang="zh-TW" altLang="en-US" sz="46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成果發表 各項時間表</a:t>
            </a:r>
            <a:endParaRPr lang="zh-TW" altLang="en-US" sz="4600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Freeform 12"/>
          <p:cNvSpPr/>
          <p:nvPr/>
        </p:nvSpPr>
        <p:spPr>
          <a:xfrm rot="-10800000">
            <a:off x="14707022" y="9990870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7" y="0"/>
                </a:lnTo>
                <a:lnTo>
                  <a:pt x="3580977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909C92D5-B663-45E0-A172-827787B04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311553"/>
              </p:ext>
            </p:extLst>
          </p:nvPr>
        </p:nvGraphicFramePr>
        <p:xfrm>
          <a:off x="1678722" y="1079570"/>
          <a:ext cx="14679765" cy="874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6481">
                  <a:extLst>
                    <a:ext uri="{9D8B030D-6E8A-4147-A177-3AD203B41FA5}">
                      <a16:colId xmlns:a16="http://schemas.microsoft.com/office/drawing/2014/main" val="4057394922"/>
                    </a:ext>
                  </a:extLst>
                </a:gridCol>
                <a:gridCol w="5108316">
                  <a:extLst>
                    <a:ext uri="{9D8B030D-6E8A-4147-A177-3AD203B41FA5}">
                      <a16:colId xmlns:a16="http://schemas.microsoft.com/office/drawing/2014/main" val="540539193"/>
                    </a:ext>
                  </a:extLst>
                </a:gridCol>
                <a:gridCol w="6334968">
                  <a:extLst>
                    <a:ext uri="{9D8B030D-6E8A-4147-A177-3AD203B41FA5}">
                      <a16:colId xmlns:a16="http://schemas.microsoft.com/office/drawing/2014/main" val="1239031616"/>
                    </a:ext>
                  </a:extLst>
                </a:gridCol>
              </a:tblGrid>
              <a:tr h="4982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活動內容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注意事項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629094"/>
                  </a:ext>
                </a:extLst>
              </a:tr>
              <a:tr h="219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115.05.11(</a:t>
                      </a:r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en-US" altLang="zh-TW" sz="24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至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u="sng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115.05.25(</a:t>
                      </a:r>
                      <a:r>
                        <a:rPr lang="zh-TW" altLang="en-US" sz="2400" b="1" u="sng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en-US" altLang="zh-TW" sz="2400" b="1" u="sng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2400" b="1" u="sng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7800" indent="-177800" algn="just">
                        <a:buFont typeface="Wingdings" panose="05000000000000000000" pitchFamily="2" charset="2"/>
                        <a:buChar char="n"/>
                      </a:pPr>
                      <a:r>
                        <a:rPr lang="zh-TW" altLang="en-US" sz="24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繳交</a:t>
                      </a:r>
                      <a:r>
                        <a:rPr lang="zh-TW" altLang="en-US" sz="2400" b="1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紙本</a:t>
                      </a:r>
                      <a:r>
                        <a:rPr lang="zh-TW" altLang="en-US" sz="24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「實務專題成果發表指導教授</a:t>
                      </a:r>
                      <a:r>
                        <a:rPr lang="zh-TW" altLang="en-US" sz="2400" b="1" u="sng" kern="1200" dirty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同意書</a:t>
                      </a:r>
                      <a:r>
                        <a:rPr lang="zh-TW" altLang="en-US" sz="24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」</a:t>
                      </a:r>
                      <a:endParaRPr lang="en-US" altLang="zh-TW" sz="2400" b="0" i="0" u="none" strike="noStrike" kern="1200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77800" indent="-177800" algn="just">
                        <a:buFont typeface="Wingdings" panose="05000000000000000000" pitchFamily="2" charset="2"/>
                        <a:buChar char="n"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上傳專題</a:t>
                      </a:r>
                      <a:r>
                        <a:rPr lang="zh-TW" altLang="en-US" sz="2400" b="1" u="sng" dirty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海報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電子檔</a:t>
                      </a: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(PDF)</a:t>
                      </a:r>
                    </a:p>
                    <a:p>
                      <a:pPr marL="177800" indent="-177800" algn="just">
                        <a:buFont typeface="Wingdings" panose="05000000000000000000" pitchFamily="2" charset="2"/>
                        <a:buChar char="n"/>
                      </a:pP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繳交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生成式</a:t>
                      </a: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AI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使用聲明書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+mj-lt"/>
                        <a:buAutoNum type="arabicPeriod"/>
                        <a:tabLst>
                          <a:tab pos="180975" algn="l"/>
                        </a:tabLst>
                      </a:pPr>
                      <a:r>
                        <a:rPr lang="zh-TW" alt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未繳交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同意書無法參加發表，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indent="-180975" algn="l">
                        <a:buFont typeface="+mj-lt"/>
                        <a:buNone/>
                        <a:tabLst>
                          <a:tab pos="180975" algn="l"/>
                        </a:tabLst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實務專題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成績以不及格計。</a:t>
                      </a:r>
                    </a:p>
                    <a:p>
                      <a:pPr marL="180975" indent="-180975" algn="l">
                        <a:buFont typeface="+mj-lt"/>
                        <a:buAutoNum type="arabicPeriod"/>
                        <a:tabLst>
                          <a:tab pos="180975" algn="l"/>
                        </a:tabLst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同意書請逕至 系網 下載</a:t>
                      </a:r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  <a:endParaRPr lang="en-US" altLang="zh-TW" sz="24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80975" indent="-180975" algn="l">
                        <a:buFont typeface="+mj-lt"/>
                        <a:buAutoNum type="arabicPeriod"/>
                        <a:tabLst>
                          <a:tab pos="180975" algn="l"/>
                        </a:tabLst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海報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由系上統一印製，</a:t>
                      </a:r>
                      <a:r>
                        <a:rPr lang="zh-TW" alt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遲交者海報自行印製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2400" u="sng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indent="-180975" algn="l">
                        <a:buFont typeface="+mj-lt"/>
                        <a:buAutoNum type="arabicPeriod"/>
                        <a:tabLst>
                          <a:tab pos="180975" algn="l"/>
                        </a:tabLst>
                      </a:pPr>
                      <a:r>
                        <a:rPr lang="zh-TW" altLang="en-US" sz="2400" b="1" u="none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海報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上傳請掃描右方</a:t>
                      </a:r>
                      <a:r>
                        <a:rPr lang="en-US" altLang="zh-TW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QR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code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5847329"/>
                  </a:ext>
                </a:extLst>
              </a:tr>
              <a:tr h="14946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u="sng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115.06.01(</a:t>
                      </a:r>
                      <a:r>
                        <a:rPr lang="zh-TW" altLang="en-US" sz="2400" b="1" u="sng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2400" b="1" u="sng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400" b="1" u="sng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上傳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專題期末</a:t>
                      </a:r>
                      <a:r>
                        <a:rPr lang="zh-TW" altLang="en-US" sz="2400" b="1" u="sng" dirty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報告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電子檔</a:t>
                      </a: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(PDF)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lvl="0" indent="-18097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專題期末報告</a:t>
                      </a:r>
                      <a:r>
                        <a:rPr lang="zh-TW" altLang="en-US" sz="2400" b="1" u="none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遲交者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，無法參加發表，</a:t>
                      </a:r>
                      <a:endParaRPr lang="en-US" altLang="zh-TW" sz="2400" b="0" u="none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marR="0" lvl="0" indent="-18097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且成績評分為</a:t>
                      </a:r>
                      <a:r>
                        <a:rPr lang="en-US" altLang="zh-TW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2400" b="0" u="none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marR="0" lvl="0" indent="-18097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2400" b="1" u="none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報告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上傳請掃描右方 </a:t>
                      </a:r>
                      <a:r>
                        <a:rPr lang="en-US" altLang="zh-TW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QR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code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2400" b="0" u="none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marR="0" lvl="0" indent="-18097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發表會</a:t>
                      </a:r>
                      <a:r>
                        <a:rPr lang="zh-TW" altLang="en-US" sz="2400" b="1" u="none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當日自行準備一本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於現場供委員翻閱。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9867845"/>
                  </a:ext>
                </a:extLst>
              </a:tr>
              <a:tr h="4396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發表前一週</a:t>
                      </a:r>
                      <a:endParaRPr lang="en-US" altLang="zh-TW" sz="24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公佈場地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8969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於系網公告，並於發表場地張貼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1703857"/>
                  </a:ext>
                </a:extLst>
              </a:tr>
              <a:tr h="1494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115.06.17(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8:30~12:30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依場地圖，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自行佈置在指定展版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marR="0" indent="-180975" algn="l" defTabSz="8969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至系辦領取分組牌、圖釘，或借用延長線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24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80975" marR="0" indent="-180975" algn="l" defTabSz="8969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張貼分組牌、海報、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設置報告或作品展示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marR="0" indent="-180975" algn="l" defTabSz="8969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有實體作品者</a:t>
                      </a:r>
                      <a:r>
                        <a:rPr lang="zh-TW" alt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請提前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至系辦確認桌子數量或位置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4587934"/>
                  </a:ext>
                </a:extLst>
              </a:tr>
              <a:tr h="1494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115.06.17(</a:t>
                      </a:r>
                      <a:r>
                        <a:rPr lang="zh-TW" alt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13:00~16:00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實務專題</a:t>
                      </a:r>
                      <a:endParaRPr lang="en-US" altLang="zh-TW" sz="24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成果發表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+mj-lt"/>
                        <a:buAutoNum type="arabicPeriod"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未參與發表者，實務專題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成績以不及格計。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indent="-180975" algn="l">
                        <a:buFont typeface="+mj-lt"/>
                        <a:buAutoNum type="arabicPeriod"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當日學長姊將隨機點名，請同學勿任意離席。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indent="-180975" algn="l">
                        <a:buFont typeface="+mj-lt"/>
                        <a:buAutoNum type="arabicPeriod"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請同學填寫「實務專題課程回饋」問卷</a:t>
                      </a:r>
                      <a:r>
                        <a:rPr lang="zh-TW" altLang="en-US" sz="2400" b="0" u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4314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115.06.17(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16:00</a:t>
                      </a:r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後</a:t>
                      </a:r>
                      <a:endParaRPr lang="en-US" altLang="zh-TW" sz="24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收場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海報、報告書：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自行帶回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圖釘、延長線</a:t>
                      </a:r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交回系辦</a:t>
                      </a:r>
                      <a:endParaRPr lang="en-US" altLang="zh-TW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7302042"/>
                  </a:ext>
                </a:extLst>
              </a:tr>
            </a:tbl>
          </a:graphicData>
        </a:graphic>
      </p:graphicFrame>
      <p:pic>
        <p:nvPicPr>
          <p:cNvPr id="16" name="圖片 15">
            <a:extLst>
              <a:ext uri="{FF2B5EF4-FFF2-40B4-BE49-F238E27FC236}">
                <a16:creationId xmlns:a16="http://schemas.microsoft.com/office/drawing/2014/main" id="{36F0AAFF-A52A-4E44-8B24-9287DDAE90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7499" y="1736232"/>
            <a:ext cx="1879203" cy="1879203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D46ABD22-B4E1-4F28-81DA-E65F6E8768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7502" y="3902579"/>
            <a:ext cx="1879200" cy="1879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70743" y="172033"/>
            <a:ext cx="1566000" cy="1566000"/>
          </a:xfrm>
          <a:custGeom>
            <a:avLst/>
            <a:gdLst/>
            <a:ahLst/>
            <a:cxnLst/>
            <a:rect l="l" t="t" r="r" b="b"/>
            <a:pathLst>
              <a:path w="2726522" h="2696778">
                <a:moveTo>
                  <a:pt x="0" y="0"/>
                </a:moveTo>
                <a:lnTo>
                  <a:pt x="2726522" y="0"/>
                </a:lnTo>
                <a:lnTo>
                  <a:pt x="2726522" y="2696778"/>
                </a:lnTo>
                <a:lnTo>
                  <a:pt x="0" y="26967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8311" y="9990869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8" y="0"/>
                </a:lnTo>
                <a:lnTo>
                  <a:pt x="3580978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-1648322" y="8348446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8" y="0"/>
                </a:lnTo>
                <a:lnTo>
                  <a:pt x="3580978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609277" y="172033"/>
            <a:ext cx="1566000" cy="1564199"/>
          </a:xfrm>
          <a:custGeom>
            <a:avLst/>
            <a:gdLst/>
            <a:ahLst/>
            <a:cxnLst/>
            <a:rect l="l" t="t" r="r" b="b"/>
            <a:pathLst>
              <a:path w="2726522" h="2696778">
                <a:moveTo>
                  <a:pt x="0" y="0"/>
                </a:moveTo>
                <a:lnTo>
                  <a:pt x="2726522" y="0"/>
                </a:lnTo>
                <a:lnTo>
                  <a:pt x="2726522" y="2696778"/>
                </a:lnTo>
                <a:lnTo>
                  <a:pt x="0" y="26967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354800" y="197703"/>
            <a:ext cx="11327610" cy="707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0" hangingPunct="0">
              <a:spcBef>
                <a:spcPts val="900"/>
              </a:spcBef>
              <a:defRPr/>
            </a:pPr>
            <a:r>
              <a:rPr lang="zh-TW" altLang="zh-TW" sz="46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學生實務專題</a:t>
            </a:r>
            <a:r>
              <a:rPr lang="zh-TW" altLang="en-US" sz="46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成果發表活動說明</a:t>
            </a:r>
            <a:endParaRPr lang="zh-TW" altLang="en-US" sz="4600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Freeform 12"/>
          <p:cNvSpPr/>
          <p:nvPr/>
        </p:nvSpPr>
        <p:spPr>
          <a:xfrm rot="-10800000">
            <a:off x="14707022" y="9990870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7" y="0"/>
                </a:lnTo>
                <a:lnTo>
                  <a:pt x="3580977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066884E-E8DA-4B84-A298-C7604EA25A2E}"/>
              </a:ext>
            </a:extLst>
          </p:cNvPr>
          <p:cNvSpPr/>
          <p:nvPr/>
        </p:nvSpPr>
        <p:spPr>
          <a:xfrm>
            <a:off x="838200" y="1793205"/>
            <a:ext cx="17678400" cy="814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◎</a:t>
            </a:r>
            <a:r>
              <a:rPr lang="zh-TW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活動對象：</a:t>
            </a:r>
            <a:r>
              <a:rPr lang="zh-TW" altLang="zh-TW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微軟正黑體" panose="020B0604030504040204" pitchFamily="34" charset="-120"/>
                <a:ea typeface="微軟正黑體" panose="020B0604030504040204" pitchFamily="34" charset="-120"/>
              </a:rPr>
              <a:t>本系四年級全體學生</a:t>
            </a:r>
            <a:endParaRPr lang="en-US" altLang="zh-TW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◎佈置時間</a:t>
            </a:r>
            <a:r>
              <a:rPr lang="zh-TW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115.06.17(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)08:30~12:30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◎展示時間</a:t>
            </a:r>
            <a:r>
              <a:rPr lang="zh-TW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115.06.17(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)13:00-16:00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◎</a:t>
            </a:r>
            <a:r>
              <a:rPr lang="zh-TW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方式</a:t>
            </a:r>
            <a:r>
              <a:rPr lang="zh-TW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2925" indent="23813" algn="just">
              <a:spcAft>
                <a:spcPts val="600"/>
              </a:spcAft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展示時由校外學者、業界專家共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位以上擔任評審老師，評審老師將對每位組員發問問題，全體同學皆須參與至活動結束。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2925" indent="23813" algn="just">
              <a:spcAft>
                <a:spcPts val="600"/>
              </a:spcAft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依參加專題組數平均分配三區場地（Ａ、Ｂ、Ｃ區），於活動前一週公佈 各組發表場次。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2925" indent="23813" algn="just">
              <a:spcAft>
                <a:spcPts val="600"/>
              </a:spcAft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各組介紹專題海報、專題期末報告及系統實機展示（需實機展示者）：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71563" indent="23813" algn="just">
              <a:spcAft>
                <a:spcPts val="600"/>
              </a:spcAft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海報：規格為</a:t>
            </a:r>
            <a:r>
              <a:rPr lang="zh-TW" altLang="en-US" sz="2400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Ａ</a:t>
            </a:r>
            <a:r>
              <a:rPr lang="en-US" altLang="zh-TW" sz="2400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海報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。內容包含各組之專題題目、指導老師、參與組員、成果等等。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71563" indent="23813" algn="just">
              <a:spcAft>
                <a:spcPts val="600"/>
              </a:spcAft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專題期末報告：報告書準備</a:t>
            </a:r>
            <a:r>
              <a:rPr lang="zh-TW" altLang="en-US" sz="24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至少一份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，放置於會場供師長翻閱評審，待活動結束由各組組員攜回保管。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71563" indent="23813" algn="just">
              <a:spcAft>
                <a:spcPts val="600"/>
              </a:spcAft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實機展示：自行規劃並自備展示所需設備。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98835" indent="-198835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◎成績計分</a:t>
            </a:r>
            <a:r>
              <a:rPr lang="zh-TW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本活動成績佔「實務專題」總成績之 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98835" indent="-198835" algn="just">
              <a:spcAft>
                <a:spcPts val="600"/>
              </a:spcAft>
              <a:defRPr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	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✽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成果發表採競賽方式進行，由評審評分後，依本系實務專題實施要點計算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363" indent="-360363" algn="just">
              <a:spcAft>
                <a:spcPts val="600"/>
              </a:spcAft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學生專題成績；經系課程委員會排定名次對績優專題發給獎狀給予獎勵。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0113" indent="-198438" algn="just">
              <a:spcAft>
                <a:spcPts val="600"/>
              </a:spcAft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	✽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獲獎組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別應代表本系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參加電資學院專題競賽或全國專題競賽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0113" algn="just">
              <a:spcAft>
                <a:spcPts val="600"/>
              </a:spcAft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參加者另發禮金獎勵之。</a:t>
            </a:r>
            <a:r>
              <a:rPr lang="zh-TW" altLang="en-US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特優組獎金</a:t>
            </a:r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TW" altLang="en-US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元、優等組獎金</a:t>
            </a:r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3000</a:t>
            </a:r>
            <a:r>
              <a:rPr lang="zh-TW" altLang="en-US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元、佳作組獎金</a:t>
            </a:r>
            <a:r>
              <a:rPr lang="en-US" altLang="zh-TW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1000</a:t>
            </a:r>
            <a:r>
              <a:rPr lang="zh-TW" altLang="en-US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endParaRPr lang="en-US" altLang="zh-TW" sz="4400" b="1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04796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70743" y="172033"/>
            <a:ext cx="1566000" cy="1566000"/>
          </a:xfrm>
          <a:custGeom>
            <a:avLst/>
            <a:gdLst/>
            <a:ahLst/>
            <a:cxnLst/>
            <a:rect l="l" t="t" r="r" b="b"/>
            <a:pathLst>
              <a:path w="2726522" h="2696778">
                <a:moveTo>
                  <a:pt x="0" y="0"/>
                </a:moveTo>
                <a:lnTo>
                  <a:pt x="2726522" y="0"/>
                </a:lnTo>
                <a:lnTo>
                  <a:pt x="2726522" y="2696778"/>
                </a:lnTo>
                <a:lnTo>
                  <a:pt x="0" y="26967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8311" y="9990869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8" y="0"/>
                </a:lnTo>
                <a:lnTo>
                  <a:pt x="3580978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-1648322" y="8348446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8" y="0"/>
                </a:lnTo>
                <a:lnTo>
                  <a:pt x="3580978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609277" y="172033"/>
            <a:ext cx="1566000" cy="1564199"/>
          </a:xfrm>
          <a:custGeom>
            <a:avLst/>
            <a:gdLst/>
            <a:ahLst/>
            <a:cxnLst/>
            <a:rect l="l" t="t" r="r" b="b"/>
            <a:pathLst>
              <a:path w="2726522" h="2696778">
                <a:moveTo>
                  <a:pt x="0" y="0"/>
                </a:moveTo>
                <a:lnTo>
                  <a:pt x="2726522" y="0"/>
                </a:lnTo>
                <a:lnTo>
                  <a:pt x="2726522" y="2696778"/>
                </a:lnTo>
                <a:lnTo>
                  <a:pt x="0" y="26967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665941" y="362594"/>
            <a:ext cx="8921126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0" hangingPunct="0">
              <a:defRPr/>
            </a:pPr>
            <a:r>
              <a:rPr lang="zh-TW" altLang="zh-TW" sz="46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學生實務專題</a:t>
            </a:r>
            <a:r>
              <a:rPr lang="zh-TW" altLang="en-US" sz="46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成果發表 </a:t>
            </a:r>
            <a:endParaRPr lang="en-US" altLang="zh-TW" sz="46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hangingPunct="0">
              <a:defRPr/>
            </a:pPr>
            <a:r>
              <a:rPr lang="zh-TW" altLang="en-US" sz="46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地點與展版規範</a:t>
            </a:r>
            <a:endParaRPr lang="zh-TW" altLang="en-US" sz="4600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Freeform 12"/>
          <p:cNvSpPr/>
          <p:nvPr/>
        </p:nvSpPr>
        <p:spPr>
          <a:xfrm rot="-10800000">
            <a:off x="14707022" y="9990870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7" y="0"/>
                </a:lnTo>
                <a:lnTo>
                  <a:pt x="3580977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8BB1E17-C41E-4BF8-AA6A-81F3F59436A0}"/>
              </a:ext>
            </a:extLst>
          </p:cNvPr>
          <p:cNvSpPr/>
          <p:nvPr/>
        </p:nvSpPr>
        <p:spPr>
          <a:xfrm>
            <a:off x="1524000" y="2781300"/>
            <a:ext cx="15665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0" indent="-2152650"/>
            <a:r>
              <a:rPr lang="zh-TW" altLang="en-US" sz="4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發表會地點：</a:t>
            </a:r>
            <a:r>
              <a:rPr lang="zh-TW" altLang="en-US" sz="40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系館</a:t>
            </a:r>
            <a:r>
              <a:rPr lang="en-US" altLang="zh-TW" sz="40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0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樓、</a:t>
            </a:r>
            <a:r>
              <a:rPr lang="en-US" altLang="zh-TW" sz="40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0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樓，各領域實際位置將於發表前一周公告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747AA1F-9CD3-476C-9778-124BD92F5D6D}"/>
              </a:ext>
            </a:extLst>
          </p:cNvPr>
          <p:cNvSpPr/>
          <p:nvPr/>
        </p:nvSpPr>
        <p:spPr>
          <a:xfrm>
            <a:off x="5023761" y="4381500"/>
            <a:ext cx="79896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每組展版版面：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高*寬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146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86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公分</a:t>
            </a: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F0DC061F-EAFC-4374-8B56-19AD8DBEEE76}"/>
              </a:ext>
            </a:extLst>
          </p:cNvPr>
          <p:cNvGrpSpPr/>
          <p:nvPr/>
        </p:nvGrpSpPr>
        <p:grpSpPr>
          <a:xfrm>
            <a:off x="7772400" y="4914900"/>
            <a:ext cx="7793020" cy="4372251"/>
            <a:chOff x="3183298" y="4083148"/>
            <a:chExt cx="4052998" cy="2298180"/>
          </a:xfrm>
        </p:grpSpPr>
        <p:sp>
          <p:nvSpPr>
            <p:cNvPr id="13" name="箭號: 左-右雙向 12">
              <a:extLst>
                <a:ext uri="{FF2B5EF4-FFF2-40B4-BE49-F238E27FC236}">
                  <a16:creationId xmlns:a16="http://schemas.microsoft.com/office/drawing/2014/main" id="{E1BAA312-C16C-45F7-AECA-65604097B8F2}"/>
                </a:ext>
              </a:extLst>
            </p:cNvPr>
            <p:cNvSpPr/>
            <p:nvPr/>
          </p:nvSpPr>
          <p:spPr>
            <a:xfrm>
              <a:off x="5293987" y="5413344"/>
              <a:ext cx="1874920" cy="245541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dirty="0"/>
                <a:t>2.8M</a:t>
              </a:r>
              <a:endParaRPr lang="zh-TW" altLang="en-US" sz="1100" dirty="0"/>
            </a:p>
          </p:txBody>
        </p:sp>
        <p:sp>
          <p:nvSpPr>
            <p:cNvPr id="14" name="流程圖: 結束點 13">
              <a:extLst>
                <a:ext uri="{FF2B5EF4-FFF2-40B4-BE49-F238E27FC236}">
                  <a16:creationId xmlns:a16="http://schemas.microsoft.com/office/drawing/2014/main" id="{F0B27B77-0441-44BD-9C26-F42B2460130E}"/>
                </a:ext>
              </a:extLst>
            </p:cNvPr>
            <p:cNvSpPr/>
            <p:nvPr/>
          </p:nvSpPr>
          <p:spPr>
            <a:xfrm>
              <a:off x="5979010" y="5220393"/>
              <a:ext cx="534460" cy="140514"/>
            </a:xfrm>
            <a:prstGeom prst="flowChartTermina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50" dirty="0"/>
                <a:t>09m</a:t>
              </a:r>
              <a:endParaRPr lang="zh-TW" altLang="en-US" sz="1050" dirty="0"/>
            </a:p>
          </p:txBody>
        </p:sp>
        <p:cxnSp>
          <p:nvCxnSpPr>
            <p:cNvPr id="15" name="直線單箭頭接點 14">
              <a:extLst>
                <a:ext uri="{FF2B5EF4-FFF2-40B4-BE49-F238E27FC236}">
                  <a16:creationId xmlns:a16="http://schemas.microsoft.com/office/drawing/2014/main" id="{AE6A9C15-35DA-471E-9E94-38B70E71C517}"/>
                </a:ext>
              </a:extLst>
            </p:cNvPr>
            <p:cNvCxnSpPr>
              <a:cxnSpLocks/>
            </p:cNvCxnSpPr>
            <p:nvPr/>
          </p:nvCxnSpPr>
          <p:spPr>
            <a:xfrm>
              <a:off x="5239494" y="5268656"/>
              <a:ext cx="423876" cy="981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483A3E90-B2F1-4995-AE01-95CDA6AC99AF}"/>
                </a:ext>
              </a:extLst>
            </p:cNvPr>
            <p:cNvSpPr txBox="1"/>
            <p:nvPr/>
          </p:nvSpPr>
          <p:spPr>
            <a:xfrm>
              <a:off x="5311414" y="4858887"/>
              <a:ext cx="346249" cy="90968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1050" dirty="0"/>
                <a:t>走道</a:t>
              </a:r>
              <a:r>
                <a:rPr lang="en-US" altLang="zh-TW" sz="1050" dirty="0"/>
                <a:t>0.8m</a:t>
              </a:r>
              <a:endParaRPr lang="zh-TW" altLang="en-US" sz="1050" dirty="0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C5FE6108-7298-4DCC-9169-F6AEA4B9C0F8}"/>
                </a:ext>
              </a:extLst>
            </p:cNvPr>
            <p:cNvSpPr txBox="1"/>
            <p:nvPr/>
          </p:nvSpPr>
          <p:spPr>
            <a:xfrm>
              <a:off x="6866852" y="4813811"/>
              <a:ext cx="346249" cy="90968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1050" dirty="0"/>
                <a:t>走道</a:t>
              </a:r>
              <a:r>
                <a:rPr lang="en-US" altLang="zh-TW" sz="1050" dirty="0"/>
                <a:t>0.8m</a:t>
              </a:r>
              <a:endParaRPr lang="zh-TW" altLang="en-US" sz="1050" dirty="0"/>
            </a:p>
          </p:txBody>
        </p:sp>
        <p:sp>
          <p:nvSpPr>
            <p:cNvPr id="18" name="減號 17">
              <a:extLst>
                <a:ext uri="{FF2B5EF4-FFF2-40B4-BE49-F238E27FC236}">
                  <a16:creationId xmlns:a16="http://schemas.microsoft.com/office/drawing/2014/main" id="{2A007FF5-B17D-468C-8352-6F8B9EDC4340}"/>
                </a:ext>
              </a:extLst>
            </p:cNvPr>
            <p:cNvSpPr/>
            <p:nvPr/>
          </p:nvSpPr>
          <p:spPr>
            <a:xfrm>
              <a:off x="5485864" y="4083148"/>
              <a:ext cx="1541803" cy="1767650"/>
            </a:xfrm>
            <a:prstGeom prst="mathMinu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TW" sz="1400" dirty="0"/>
                <a:t>1.2M</a:t>
              </a:r>
              <a:r>
                <a:rPr lang="zh-TW" altLang="en-US" sz="1400" dirty="0"/>
                <a:t>桌椅</a:t>
              </a:r>
              <a:r>
                <a:rPr lang="en-US" altLang="zh-TW" sz="1400" dirty="0"/>
                <a:t>2</a:t>
              </a:r>
              <a:r>
                <a:rPr lang="zh-TW" altLang="en-US" sz="1400" dirty="0"/>
                <a:t>組</a:t>
              </a:r>
              <a:endParaRPr lang="en-US" altLang="zh-TW" sz="1400" dirty="0"/>
            </a:p>
            <a:p>
              <a:pPr algn="ctr"/>
              <a:r>
                <a:rPr lang="zh-TW" altLang="en-US" sz="1400" dirty="0"/>
                <a:t>每張約</a:t>
              </a:r>
              <a:r>
                <a:rPr lang="en-US" altLang="zh-TW" sz="1400" dirty="0"/>
                <a:t>0.6m</a:t>
              </a:r>
              <a:endParaRPr lang="zh-TW" altLang="en-US" sz="1400" dirty="0"/>
            </a:p>
          </p:txBody>
        </p:sp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83F95E87-32FC-47F3-A7CB-90D28DF014B7}"/>
                </a:ext>
              </a:extLst>
            </p:cNvPr>
            <p:cNvCxnSpPr>
              <a:cxnSpLocks/>
            </p:cNvCxnSpPr>
            <p:nvPr/>
          </p:nvCxnSpPr>
          <p:spPr>
            <a:xfrm>
              <a:off x="6812420" y="5195274"/>
              <a:ext cx="423876" cy="981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箭號: 左-右雙向 19">
              <a:extLst>
                <a:ext uri="{FF2B5EF4-FFF2-40B4-BE49-F238E27FC236}">
                  <a16:creationId xmlns:a16="http://schemas.microsoft.com/office/drawing/2014/main" id="{88E45E47-BE39-4517-A239-7E2EE1194D49}"/>
                </a:ext>
              </a:extLst>
            </p:cNvPr>
            <p:cNvSpPr/>
            <p:nvPr/>
          </p:nvSpPr>
          <p:spPr>
            <a:xfrm rot="16200000">
              <a:off x="2927625" y="5101914"/>
              <a:ext cx="1375959" cy="245541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dirty="0"/>
                <a:t>3M</a:t>
              </a:r>
              <a:endParaRPr lang="zh-TW" altLang="en-US" sz="1000" dirty="0"/>
            </a:p>
          </p:txBody>
        </p:sp>
        <p:sp>
          <p:nvSpPr>
            <p:cNvPr id="21" name="減號 20">
              <a:extLst>
                <a:ext uri="{FF2B5EF4-FFF2-40B4-BE49-F238E27FC236}">
                  <a16:creationId xmlns:a16="http://schemas.microsoft.com/office/drawing/2014/main" id="{CD17A53C-186E-41D9-B2D2-DD861736C533}"/>
                </a:ext>
              </a:extLst>
            </p:cNvPr>
            <p:cNvSpPr/>
            <p:nvPr/>
          </p:nvSpPr>
          <p:spPr>
            <a:xfrm>
              <a:off x="3557247" y="4524462"/>
              <a:ext cx="1412617" cy="909689"/>
            </a:xfrm>
            <a:prstGeom prst="mathMinu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zh-TW" altLang="en-US" sz="1400" b="1" dirty="0"/>
                <a:t>桌椅</a:t>
              </a:r>
              <a:r>
                <a:rPr lang="en-US" altLang="zh-TW" sz="1400" b="1" dirty="0"/>
                <a:t>1</a:t>
              </a:r>
              <a:r>
                <a:rPr lang="zh-TW" altLang="en-US" sz="1400" b="1" dirty="0"/>
                <a:t>組</a:t>
              </a:r>
              <a:r>
                <a:rPr lang="en-US" altLang="zh-TW" sz="1400" b="1" dirty="0"/>
                <a:t>0.9m</a:t>
              </a:r>
              <a:endParaRPr lang="zh-TW" altLang="en-US" sz="1400" b="1" dirty="0"/>
            </a:p>
          </p:txBody>
        </p:sp>
        <p:sp>
          <p:nvSpPr>
            <p:cNvPr id="22" name="流程圖: 結束點 21">
              <a:extLst>
                <a:ext uri="{FF2B5EF4-FFF2-40B4-BE49-F238E27FC236}">
                  <a16:creationId xmlns:a16="http://schemas.microsoft.com/office/drawing/2014/main" id="{97AB4555-95F0-459B-9DF4-6373FBA11557}"/>
                </a:ext>
              </a:extLst>
            </p:cNvPr>
            <p:cNvSpPr/>
            <p:nvPr/>
          </p:nvSpPr>
          <p:spPr>
            <a:xfrm>
              <a:off x="3847911" y="5119765"/>
              <a:ext cx="289560" cy="68580"/>
            </a:xfrm>
            <a:prstGeom prst="flowChartTermina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/>
            </a:p>
          </p:txBody>
        </p:sp>
        <p:sp>
          <p:nvSpPr>
            <p:cNvPr id="23" name="減號 22">
              <a:extLst>
                <a:ext uri="{FF2B5EF4-FFF2-40B4-BE49-F238E27FC236}">
                  <a16:creationId xmlns:a16="http://schemas.microsoft.com/office/drawing/2014/main" id="{C5350074-8E6A-4555-A7A5-06424C0019E6}"/>
                </a:ext>
              </a:extLst>
            </p:cNvPr>
            <p:cNvSpPr/>
            <p:nvPr/>
          </p:nvSpPr>
          <p:spPr>
            <a:xfrm>
              <a:off x="3595896" y="4884946"/>
              <a:ext cx="1362301" cy="909689"/>
            </a:xfrm>
            <a:prstGeom prst="mathMinu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zh-TW" altLang="en-US" sz="1400" b="1" dirty="0"/>
                <a:t>桌椅</a:t>
              </a:r>
              <a:r>
                <a:rPr lang="en-US" altLang="zh-TW" sz="1400" b="1" dirty="0"/>
                <a:t>1</a:t>
              </a:r>
              <a:r>
                <a:rPr lang="zh-TW" altLang="en-US" sz="1400" b="1" dirty="0"/>
                <a:t>組</a:t>
              </a:r>
              <a:r>
                <a:rPr lang="en-US" altLang="zh-TW" sz="1400" b="1" dirty="0"/>
                <a:t>0.9m</a:t>
              </a:r>
              <a:endParaRPr lang="zh-TW" altLang="en-US" sz="1400" b="1" dirty="0"/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263A57E8-8139-4416-858D-5D65754E644A}"/>
                </a:ext>
              </a:extLst>
            </p:cNvPr>
            <p:cNvSpPr txBox="1"/>
            <p:nvPr/>
          </p:nvSpPr>
          <p:spPr>
            <a:xfrm>
              <a:off x="3776612" y="4536705"/>
              <a:ext cx="905631" cy="24622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zh-TW" altLang="en-US" sz="1000" dirty="0"/>
                <a:t>走道</a:t>
              </a:r>
              <a:r>
                <a:rPr lang="en-US" altLang="zh-TW" sz="1000" dirty="0"/>
                <a:t>0.6m</a:t>
              </a:r>
              <a:endParaRPr lang="zh-TW" altLang="en-US" sz="1000" dirty="0"/>
            </a:p>
          </p:txBody>
        </p: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E5AF2215-46C2-4FE3-ACBA-ED1CEA1BEF35}"/>
                </a:ext>
              </a:extLst>
            </p:cNvPr>
            <p:cNvCxnSpPr>
              <a:cxnSpLocks/>
            </p:cNvCxnSpPr>
            <p:nvPr/>
          </p:nvCxnSpPr>
          <p:spPr>
            <a:xfrm>
              <a:off x="4137471" y="4489968"/>
              <a:ext cx="0" cy="39497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31CCD9E4-3834-4FCA-AA3C-B5E12B7FBEDF}"/>
                </a:ext>
              </a:extLst>
            </p:cNvPr>
            <p:cNvSpPr txBox="1"/>
            <p:nvPr/>
          </p:nvSpPr>
          <p:spPr>
            <a:xfrm>
              <a:off x="3776612" y="5497766"/>
              <a:ext cx="905631" cy="24622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zh-TW" altLang="en-US" sz="1000" dirty="0"/>
                <a:t>走道</a:t>
              </a:r>
              <a:r>
                <a:rPr lang="en-US" altLang="zh-TW" sz="1000" dirty="0"/>
                <a:t>0.6m</a:t>
              </a:r>
              <a:endParaRPr lang="zh-TW" altLang="en-US" sz="1000" dirty="0"/>
            </a:p>
          </p:txBody>
        </p: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79FC055E-384C-43F4-95B0-44B879C800DB}"/>
                </a:ext>
              </a:extLst>
            </p:cNvPr>
            <p:cNvCxnSpPr>
              <a:cxnSpLocks/>
            </p:cNvCxnSpPr>
            <p:nvPr/>
          </p:nvCxnSpPr>
          <p:spPr>
            <a:xfrm>
              <a:off x="4137471" y="5451029"/>
              <a:ext cx="0" cy="39497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標題 1">
              <a:extLst>
                <a:ext uri="{FF2B5EF4-FFF2-40B4-BE49-F238E27FC236}">
                  <a16:creationId xmlns:a16="http://schemas.microsoft.com/office/drawing/2014/main" id="{0D290621-5FF7-44C6-9225-D3B8578380AD}"/>
                </a:ext>
              </a:extLst>
            </p:cNvPr>
            <p:cNvSpPr txBox="1">
              <a:spLocks/>
            </p:cNvSpPr>
            <p:nvPr/>
          </p:nvSpPr>
          <p:spPr>
            <a:xfrm>
              <a:off x="3183298" y="5922344"/>
              <a:ext cx="4052996" cy="458984"/>
            </a:xfrm>
            <a:prstGeom prst="wedgeRoundRectCallou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algn="l" defTabSz="128016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16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TW" altLang="en-US" sz="5400" dirty="0"/>
                <a:t>每組展版長寬示意圖</a:t>
              </a:r>
              <a:endParaRPr lang="en-US" altLang="zh-TW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7924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70743" y="172033"/>
            <a:ext cx="1566000" cy="1566000"/>
          </a:xfrm>
          <a:custGeom>
            <a:avLst/>
            <a:gdLst/>
            <a:ahLst/>
            <a:cxnLst/>
            <a:rect l="l" t="t" r="r" b="b"/>
            <a:pathLst>
              <a:path w="2726522" h="2696778">
                <a:moveTo>
                  <a:pt x="0" y="0"/>
                </a:moveTo>
                <a:lnTo>
                  <a:pt x="2726522" y="0"/>
                </a:lnTo>
                <a:lnTo>
                  <a:pt x="2726522" y="2696778"/>
                </a:lnTo>
                <a:lnTo>
                  <a:pt x="0" y="26967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8311" y="9990869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8" y="0"/>
                </a:lnTo>
                <a:lnTo>
                  <a:pt x="3580978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-1648322" y="8348446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8" y="0"/>
                </a:lnTo>
                <a:lnTo>
                  <a:pt x="3580978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609277" y="172033"/>
            <a:ext cx="1566000" cy="1564199"/>
          </a:xfrm>
          <a:custGeom>
            <a:avLst/>
            <a:gdLst/>
            <a:ahLst/>
            <a:cxnLst/>
            <a:rect l="l" t="t" r="r" b="b"/>
            <a:pathLst>
              <a:path w="2726522" h="2696778">
                <a:moveTo>
                  <a:pt x="0" y="0"/>
                </a:moveTo>
                <a:lnTo>
                  <a:pt x="2726522" y="0"/>
                </a:lnTo>
                <a:lnTo>
                  <a:pt x="2726522" y="2696778"/>
                </a:lnTo>
                <a:lnTo>
                  <a:pt x="0" y="26967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354800" y="625614"/>
            <a:ext cx="11327610" cy="707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0" hangingPunct="0">
              <a:spcBef>
                <a:spcPts val="900"/>
              </a:spcBef>
              <a:defRPr/>
            </a:pPr>
            <a:r>
              <a:rPr lang="zh-TW" altLang="en-US" sz="46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專題報告準備要點</a:t>
            </a:r>
          </a:p>
        </p:txBody>
      </p:sp>
      <p:sp>
        <p:nvSpPr>
          <p:cNvPr id="12" name="Freeform 12"/>
          <p:cNvSpPr/>
          <p:nvPr/>
        </p:nvSpPr>
        <p:spPr>
          <a:xfrm rot="-10800000">
            <a:off x="14707022" y="9990870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7" y="0"/>
                </a:lnTo>
                <a:lnTo>
                  <a:pt x="3580977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FE4539D-A136-4CF9-B55B-C6405D604E84}"/>
              </a:ext>
            </a:extLst>
          </p:cNvPr>
          <p:cNvSpPr/>
          <p:nvPr/>
        </p:nvSpPr>
        <p:spPr>
          <a:xfrm>
            <a:off x="2171700" y="2073950"/>
            <a:ext cx="13944600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依據本系實務專題實施要點規定「專題報告包含紙本及相關電子檔案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部份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1-1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專題報告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紙本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含審定書簽名後繳交，最慢畢業離校時完成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)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5850" lvl="2"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l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紙本需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裝訂成冊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平裝本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繳交。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5850" lvl="2"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l"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封面顏色一律為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zh-TW" sz="2800" dirty="0">
                <a:solidFill>
                  <a:schemeClr val="accent3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蘋果綠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 ”(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可至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306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室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參閱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085850" lvl="2"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l"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審定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書需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指導老師與學生親筆簽名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1-2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專題報告</a:t>
            </a:r>
            <a:r>
              <a:rPr lang="zh-TW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電子檔案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請於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115.06.01(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前上傳，如有修正請另外繳交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5850" lvl="2"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l"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相關檔案需燒錄光碟置入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紙本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報告封底。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85850" lvl="2"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l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當天展示海報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pdf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請一倂燒錄至光碟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給指導老師的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1085850" lvl="2"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l"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光碟片請寫上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學年度、學號、姓名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、專題題目」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置入報告封底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1-3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前述資料一式二份，一份給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指導老師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、一份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系辦公室留存。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專題報告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、海報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格式檔請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至系網下載。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請於專題成果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發表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隔日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將上述資料繳至系辦公室留存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指導老師部分請自行轉交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8906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70743" y="172033"/>
            <a:ext cx="1566000" cy="1566000"/>
          </a:xfrm>
          <a:custGeom>
            <a:avLst/>
            <a:gdLst/>
            <a:ahLst/>
            <a:cxnLst/>
            <a:rect l="l" t="t" r="r" b="b"/>
            <a:pathLst>
              <a:path w="2726522" h="2696778">
                <a:moveTo>
                  <a:pt x="0" y="0"/>
                </a:moveTo>
                <a:lnTo>
                  <a:pt x="2726522" y="0"/>
                </a:lnTo>
                <a:lnTo>
                  <a:pt x="2726522" y="2696778"/>
                </a:lnTo>
                <a:lnTo>
                  <a:pt x="0" y="26967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8311" y="9990869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8" y="0"/>
                </a:lnTo>
                <a:lnTo>
                  <a:pt x="3580978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-1648322" y="8348446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8" y="0"/>
                </a:lnTo>
                <a:lnTo>
                  <a:pt x="3580978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609277" y="172033"/>
            <a:ext cx="1566000" cy="1564199"/>
          </a:xfrm>
          <a:custGeom>
            <a:avLst/>
            <a:gdLst/>
            <a:ahLst/>
            <a:cxnLst/>
            <a:rect l="l" t="t" r="r" b="b"/>
            <a:pathLst>
              <a:path w="2726522" h="2696778">
                <a:moveTo>
                  <a:pt x="0" y="0"/>
                </a:moveTo>
                <a:lnTo>
                  <a:pt x="2726522" y="0"/>
                </a:lnTo>
                <a:lnTo>
                  <a:pt x="2726522" y="2696778"/>
                </a:lnTo>
                <a:lnTo>
                  <a:pt x="0" y="26967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480195" y="342900"/>
            <a:ext cx="1132761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0" hangingPunct="0">
              <a:spcBef>
                <a:spcPts val="900"/>
              </a:spcBef>
              <a:defRPr/>
            </a:pPr>
            <a:r>
              <a:rPr lang="zh-TW" altLang="en-US" sz="54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專題報告繳交方式</a:t>
            </a:r>
          </a:p>
        </p:txBody>
      </p:sp>
      <p:sp>
        <p:nvSpPr>
          <p:cNvPr id="12" name="Freeform 12"/>
          <p:cNvSpPr/>
          <p:nvPr/>
        </p:nvSpPr>
        <p:spPr>
          <a:xfrm rot="-10800000">
            <a:off x="14707022" y="9990870"/>
            <a:ext cx="3580978" cy="296130"/>
          </a:xfrm>
          <a:custGeom>
            <a:avLst/>
            <a:gdLst/>
            <a:ahLst/>
            <a:cxnLst/>
            <a:rect l="l" t="t" r="r" b="b"/>
            <a:pathLst>
              <a:path w="3580978" h="296130">
                <a:moveTo>
                  <a:pt x="0" y="0"/>
                </a:moveTo>
                <a:lnTo>
                  <a:pt x="3580977" y="0"/>
                </a:lnTo>
                <a:lnTo>
                  <a:pt x="3580977" y="296130"/>
                </a:lnTo>
                <a:lnTo>
                  <a:pt x="0" y="296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33080444-7033-48F7-84ED-E9E92F891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769591"/>
              </p:ext>
            </p:extLst>
          </p:nvPr>
        </p:nvGraphicFramePr>
        <p:xfrm>
          <a:off x="1714500" y="1642938"/>
          <a:ext cx="14859000" cy="70011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4101">
                  <a:extLst>
                    <a:ext uri="{9D8B030D-6E8A-4147-A177-3AD203B41FA5}">
                      <a16:colId xmlns:a16="http://schemas.microsoft.com/office/drawing/2014/main" val="4058996576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868674427"/>
                    </a:ext>
                  </a:extLst>
                </a:gridCol>
                <a:gridCol w="5862699">
                  <a:extLst>
                    <a:ext uri="{9D8B030D-6E8A-4147-A177-3AD203B41FA5}">
                      <a16:colId xmlns:a16="http://schemas.microsoft.com/office/drawing/2014/main" val="3281870179"/>
                    </a:ext>
                  </a:extLst>
                </a:gridCol>
              </a:tblGrid>
              <a:tr h="518409">
                <a:tc>
                  <a:txBody>
                    <a:bodyPr/>
                    <a:lstStyle/>
                    <a:p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zh-TW" altLang="en-US" sz="2800" b="1" dirty="0">
                          <a:solidFill>
                            <a:srgbClr val="008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紙本</a:t>
                      </a:r>
                      <a:endParaRPr lang="zh-TW" altLang="en-US" sz="2800" dirty="0">
                        <a:solidFill>
                          <a:srgbClr val="008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800" b="1" dirty="0">
                          <a:solidFill>
                            <a:srgbClr val="3366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</a:t>
                      </a:r>
                      <a:r>
                        <a:rPr lang="zh-TW" altLang="en-US" sz="2800" b="1" dirty="0">
                          <a:solidFill>
                            <a:srgbClr val="3366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子</a:t>
                      </a:r>
                      <a:r>
                        <a:rPr lang="zh-TW" altLang="zh-TW" sz="2800" b="1" dirty="0">
                          <a:solidFill>
                            <a:srgbClr val="3366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</a:t>
                      </a:r>
                      <a:endParaRPr lang="zh-TW" altLang="en-US" sz="2800" dirty="0">
                        <a:solidFill>
                          <a:srgbClr val="3366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785930"/>
                  </a:ext>
                </a:extLst>
              </a:tr>
              <a:tr h="271636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格式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以“平裝本”裝訂成冊</a:t>
                      </a:r>
                      <a:endParaRPr lang="en-US" altLang="zh-TW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封面顏色一律為“蘋果綠”</a:t>
                      </a:r>
                      <a:endParaRPr lang="en-US" altLang="zh-TW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306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室可參閱過去專題報告</a:t>
                      </a:r>
                      <a:endParaRPr lang="en-US" altLang="zh-TW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審定單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需</a:t>
                      </a:r>
                      <a:r>
                        <a:rPr lang="zh-TW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指導老師與學生親筆簽名</a:t>
                      </a:r>
                      <a:endParaRPr lang="en-US" altLang="zh-TW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光碟內容</a:t>
                      </a:r>
                      <a:b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海報</a:t>
                      </a: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pdf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</a:t>
                      </a:r>
                      <a:b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專題報告</a:t>
                      </a:r>
                      <a:b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其餘作品相關資料等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光碟片請寫上「學年度、學號、姓名」置入紙本報告封底。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330774"/>
                  </a:ext>
                </a:extLst>
              </a:tr>
              <a:tr h="20865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本，</a:t>
                      </a:r>
                      <a:b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分別給專題老師</a:t>
                      </a: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給老師</a:t>
                      </a: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燒入光碟、</a:t>
                      </a:r>
                      <a:b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置入紙本報告封底</a:t>
                      </a:r>
                      <a:b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給系辦</a:t>
                      </a: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僅專題報告、海報</a:t>
                      </a:r>
                      <a:endParaRPr lang="en-US" altLang="zh-TW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上傳雲端，不需光碟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521750"/>
                  </a:ext>
                </a:extLst>
              </a:tr>
              <a:tr h="16798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交件時機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zh-TW" altLang="en-US" sz="2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審定書未簽勿繳。</a:t>
                      </a:r>
                      <a:endParaRPr lang="en-US" altLang="zh-TW" sz="28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800" u="sng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發表結束</a:t>
                      </a:r>
                      <a:r>
                        <a:rPr lang="zh-TW" altLang="en-US" sz="2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且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專題老師</a:t>
                      </a:r>
                      <a:r>
                        <a:rPr lang="zh-TW" altLang="en-US" sz="2800" u="sng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簽定</a:t>
                      </a:r>
                      <a:r>
                        <a:rPr lang="zh-TW" altLang="en-US" sz="2800" b="1" u="sng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審定書</a:t>
                      </a:r>
                      <a:r>
                        <a:rPr lang="zh-TW" altLang="en-US" sz="280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後，可直接交至系辦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給系辦的請於</a:t>
                      </a:r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115/06/01</a:t>
                      </a:r>
                      <a:r>
                        <a:rPr lang="zh-TW" altLang="en-US" sz="2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上傳。</a:t>
                      </a:r>
                      <a:endParaRPr lang="en-US" altLang="zh-TW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086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337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1080</Words>
  <Application>Microsoft Office PowerPoint</Application>
  <PresentationFormat>自訂</PresentationFormat>
  <Paragraphs>106</Paragraphs>
  <Slides>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微軟正黑體</vt:lpstr>
      <vt:lpstr>Wingdings</vt:lpstr>
      <vt:lpstr>新細明體</vt:lpstr>
      <vt:lpstr>Calibri</vt:lpstr>
      <vt:lpstr>Arial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Grey and Beige Minimalist Professional Presentation</dc:title>
  <cp:lastModifiedBy>李定樺</cp:lastModifiedBy>
  <cp:revision>11</cp:revision>
  <dcterms:created xsi:type="dcterms:W3CDTF">2006-08-16T00:00:00Z</dcterms:created>
  <dcterms:modified xsi:type="dcterms:W3CDTF">2026-03-19T09:17:34Z</dcterms:modified>
  <dc:identifier>DAHEX3Fu7k8</dc:identifier>
</cp:coreProperties>
</file>